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51206400" cy="32918400"/>
  <p:notesSz cx="32918400" cy="5120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1pPr>
    <a:lvl2pPr marL="455613" indent="1588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2pPr>
    <a:lvl3pPr marL="912813" indent="1588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3pPr>
    <a:lvl4pPr marL="1370013" indent="1588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4pPr>
    <a:lvl5pPr marL="1827213" indent="1588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32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32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32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32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76">
          <p15:clr>
            <a:srgbClr val="A4A3A4"/>
          </p15:clr>
        </p15:guide>
        <p15:guide id="2" orient="horz" pos="19632">
          <p15:clr>
            <a:srgbClr val="A4A3A4"/>
          </p15:clr>
        </p15:guide>
        <p15:guide id="3" pos="7392">
          <p15:clr>
            <a:srgbClr val="A4A3A4"/>
          </p15:clr>
        </p15:guide>
        <p15:guide id="4" pos="9022">
          <p15:clr>
            <a:srgbClr val="A4A3A4"/>
          </p15:clr>
        </p15:guide>
        <p15:guide id="5" pos="15266">
          <p15:clr>
            <a:srgbClr val="A4A3A4"/>
          </p15:clr>
        </p15:guide>
        <p15:guide id="6" pos="24864">
          <p15:clr>
            <a:srgbClr val="A4A3A4"/>
          </p15:clr>
        </p15:guide>
        <p15:guide id="7" pos="1058">
          <p15:clr>
            <a:srgbClr val="A4A3A4"/>
          </p15:clr>
        </p15:guide>
        <p15:guide id="8" pos="16850">
          <p15:clr>
            <a:srgbClr val="A4A3A4"/>
          </p15:clr>
        </p15:guide>
        <p15:guide id="9" pos="23330">
          <p15:clr>
            <a:srgbClr val="A4A3A4"/>
          </p15:clr>
        </p15:guide>
        <p15:guide id="10" pos="3119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16" autoAdjust="0"/>
    <p:restoredTop sz="94643"/>
  </p:normalViewPr>
  <p:slideViewPr>
    <p:cSldViewPr>
      <p:cViewPr varScale="1">
        <p:scale>
          <a:sx n="23" d="100"/>
          <a:sy n="23" d="100"/>
        </p:scale>
        <p:origin x="1506" y="42"/>
      </p:cViewPr>
      <p:guideLst>
        <p:guide orient="horz" pos="576"/>
        <p:guide orient="horz" pos="19632"/>
        <p:guide pos="7392"/>
        <p:guide pos="9022"/>
        <p:guide pos="15266"/>
        <p:guide pos="24864"/>
        <p:guide pos="1058"/>
        <p:guide pos="16850"/>
        <p:guide pos="23330"/>
        <p:guide pos="3119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6000" b="1" i="0" u="none" strike="noStrike" kern="1200" spc="0" baseline="0">
                <a:solidFill>
                  <a:schemeClr val="tx1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pPr>
            <a:r>
              <a:rPr lang="en-US" sz="6000" b="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Chart </a:t>
            </a:r>
            <a:r>
              <a:rPr lang="en-US" sz="5400" b="0" i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(optional)</a:t>
            </a:r>
            <a:endParaRPr lang="en-US" sz="6000" b="0" i="1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0" b="1" i="0" u="none" strike="noStrike" kern="1200" spc="0" baseline="0">
              <a:solidFill>
                <a:schemeClr val="tx1"/>
              </a:solidFill>
              <a:latin typeface="Helvetica" panose="020B0604020202020204" pitchFamily="34" charset="0"/>
              <a:ea typeface="+mn-ea"/>
              <a:cs typeface="Helvetica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04-4D12-9E9D-6B5EC9716E4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04-4D12-9E9D-6B5EC9716E4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104-4D12-9E9D-6B5EC9716E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57042016"/>
        <c:axId val="1358700160"/>
      </c:barChart>
      <c:catAx>
        <c:axId val="1357042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8700160"/>
        <c:crosses val="autoZero"/>
        <c:auto val="1"/>
        <c:lblAlgn val="ctr"/>
        <c:lblOffset val="100"/>
        <c:noMultiLvlLbl val="0"/>
      </c:catAx>
      <c:valAx>
        <c:axId val="1358700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7042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14265275" cy="2566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8646775" y="0"/>
            <a:ext cx="14263688" cy="2566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0A1939-A274-43E5-BFB2-3BBFD508CED0}" type="datetimeFigureOut">
              <a:rPr lang="en-US" smtClean="0"/>
              <a:t>5/12/2023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19425" y="6400800"/>
            <a:ext cx="26879550" cy="17281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3292475" y="24642763"/>
            <a:ext cx="26333450" cy="201628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639413"/>
            <a:ext cx="14265275" cy="2566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8646775" y="48639413"/>
            <a:ext cx="14263688" cy="2566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3E61F0-BA98-4314-8048-0D8121DC0F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590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3E61F0-BA98-4314-8048-0D8121DC0F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48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40166" y="10226675"/>
            <a:ext cx="43526075" cy="70548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80326" y="18653125"/>
            <a:ext cx="35845750" cy="84137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CE413CF-CC5D-3D4E-AE4C-8D6978B034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6C4BE06-860E-B24F-B218-DEA5D5C408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A66EF4F-A37D-FC45-A34A-FBE5230419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BC8EFE-5DA3-7B4B-B0A9-8809989372C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209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CE413CF-CC5D-3D4E-AE4C-8D6978B034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6C4BE06-860E-B24F-B218-DEA5D5C408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A66EF4F-A37D-FC45-A34A-FBE5230419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D18553-BA29-F24F-A4E9-23526ED953C4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557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4951" y="21153444"/>
            <a:ext cx="43526075" cy="65373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4951" y="13952538"/>
            <a:ext cx="43526075" cy="72009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CE413CF-CC5D-3D4E-AE4C-8D6978B034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6C4BE06-860E-B24F-B218-DEA5D5C408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A66EF4F-A37D-FC45-A34A-FBE5230419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8018AB-A09E-164E-8341-50CB98A7A0E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902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40166" y="9510719"/>
            <a:ext cx="21686837" cy="197500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679401" y="9510719"/>
            <a:ext cx="21686837" cy="197500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E413CF-CC5D-3D4E-AE4C-8D6978B034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C4BE06-860E-B24F-B218-DEA5D5C408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66EF4F-A37D-FC45-A34A-FBE5230419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FBA1AB-EF55-834E-B968-F96686B8953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835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641" y="1317625"/>
            <a:ext cx="46085125" cy="5486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60639" y="7369181"/>
            <a:ext cx="22625050" cy="30702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60639" y="10439406"/>
            <a:ext cx="22625050" cy="18965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12775" y="7369181"/>
            <a:ext cx="22632988" cy="30702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12775" y="10439406"/>
            <a:ext cx="22632988" cy="18965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CE413CF-CC5D-3D4E-AE4C-8D6978B034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6C4BE06-860E-B24F-B218-DEA5D5C408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A66EF4F-A37D-FC45-A34A-FBE5230419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C3B0B1-BA1B-C045-9215-B675F89C728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500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CE413CF-CC5D-3D4E-AE4C-8D6978B034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6C4BE06-860E-B24F-B218-DEA5D5C408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A66EF4F-A37D-FC45-A34A-FBE5230419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2138C2-5413-114B-8240-AC28EFD8D49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871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CE413CF-CC5D-3D4E-AE4C-8D6978B034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6C4BE06-860E-B24F-B218-DEA5D5C408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A66EF4F-A37D-FC45-A34A-FBE5230419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4174B7-F581-E948-A059-65A20B46F92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063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639" y="1311275"/>
            <a:ext cx="16846550" cy="557688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19963" y="1311275"/>
            <a:ext cx="28625800" cy="280939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639" y="6888163"/>
            <a:ext cx="16846550" cy="225171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E413CF-CC5D-3D4E-AE4C-8D6978B034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C4BE06-860E-B24F-B218-DEA5D5C408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66EF4F-A37D-FC45-A34A-FBE5230419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36641D-4C3C-FD43-86BC-A74E88A6A32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857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36178" y="23042569"/>
            <a:ext cx="30724475" cy="27209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36178" y="2941644"/>
            <a:ext cx="30724475" cy="197500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36178" y="25763544"/>
            <a:ext cx="30724475" cy="3862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E413CF-CC5D-3D4E-AE4C-8D6978B034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C4BE06-860E-B24F-B218-DEA5D5C408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66EF4F-A37D-FC45-A34A-FBE5230419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3277C5-009A-FA48-AAB3-7B78474F869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4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CE413CF-CC5D-3D4E-AE4C-8D6978B034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6C4BE06-860E-B24F-B218-DEA5D5C408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A66EF4F-A37D-FC45-A34A-FBE5230419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EA7FBC-B4A0-9346-BB29-B82916D378F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056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485516" y="2925769"/>
            <a:ext cx="10880725" cy="263350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40166" y="2925769"/>
            <a:ext cx="32492950" cy="263350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CE413CF-CC5D-3D4E-AE4C-8D6978B034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6C4BE06-860E-B24F-B218-DEA5D5C408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A66EF4F-A37D-FC45-A34A-FBE5230419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30DCAD-61A9-E94E-821D-5C01D198D7D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086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40163" y="2925763"/>
            <a:ext cx="43526075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407557" tIns="203779" rIns="407557" bIns="20377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40163" y="9510713"/>
            <a:ext cx="43526075" cy="1975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407557" tIns="203779" rIns="407557" bIns="2037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CE413CF-CC5D-3D4E-AE4C-8D6978B0342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40163" y="29992638"/>
            <a:ext cx="10668000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557" tIns="203779" rIns="407557" bIns="20377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6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6C4BE06-860E-B24F-B218-DEA5D5C408C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495838" y="29992638"/>
            <a:ext cx="16214725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557" tIns="203779" rIns="407557" bIns="203779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6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A66EF4F-A37D-FC45-A34A-FBE5230419F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698238" y="29992638"/>
            <a:ext cx="10668000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557" tIns="203779" rIns="407557" bIns="20377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6200">
                <a:latin typeface="Times New Roman" charset="0"/>
              </a:defRPr>
            </a:lvl1pPr>
          </a:lstStyle>
          <a:p>
            <a:fld id="{3B8B89BE-C8E4-5241-849C-368908BED091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075113" rtl="0" eaLnBrk="0" fontAlgn="base" hangingPunct="0">
        <a:spcBef>
          <a:spcPct val="0"/>
        </a:spcBef>
        <a:spcAft>
          <a:spcPct val="0"/>
        </a:spcAft>
        <a:defRPr sz="196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defTabSz="4075113" rtl="0" eaLnBrk="0" fontAlgn="base" hangingPunct="0">
        <a:spcBef>
          <a:spcPct val="0"/>
        </a:spcBef>
        <a:spcAft>
          <a:spcPct val="0"/>
        </a:spcAft>
        <a:defRPr sz="196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2pPr>
      <a:lvl3pPr algn="ctr" defTabSz="4075113" rtl="0" eaLnBrk="0" fontAlgn="base" hangingPunct="0">
        <a:spcBef>
          <a:spcPct val="0"/>
        </a:spcBef>
        <a:spcAft>
          <a:spcPct val="0"/>
        </a:spcAft>
        <a:defRPr sz="196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3pPr>
      <a:lvl4pPr algn="ctr" defTabSz="4075113" rtl="0" eaLnBrk="0" fontAlgn="base" hangingPunct="0">
        <a:spcBef>
          <a:spcPct val="0"/>
        </a:spcBef>
        <a:spcAft>
          <a:spcPct val="0"/>
        </a:spcAft>
        <a:defRPr sz="196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4pPr>
      <a:lvl5pPr algn="ctr" defTabSz="4075113" rtl="0" eaLnBrk="0" fontAlgn="base" hangingPunct="0">
        <a:spcBef>
          <a:spcPct val="0"/>
        </a:spcBef>
        <a:spcAft>
          <a:spcPct val="0"/>
        </a:spcAft>
        <a:defRPr sz="196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5pPr>
      <a:lvl6pPr marL="457200" algn="ctr" defTabSz="4075113" rtl="0" fontAlgn="base">
        <a:spcBef>
          <a:spcPct val="0"/>
        </a:spcBef>
        <a:spcAft>
          <a:spcPct val="0"/>
        </a:spcAft>
        <a:defRPr sz="19600">
          <a:solidFill>
            <a:schemeClr val="tx2"/>
          </a:solidFill>
          <a:latin typeface="Times New Roman" pitchFamily="18" charset="0"/>
        </a:defRPr>
      </a:lvl6pPr>
      <a:lvl7pPr marL="914400" algn="ctr" defTabSz="4075113" rtl="0" fontAlgn="base">
        <a:spcBef>
          <a:spcPct val="0"/>
        </a:spcBef>
        <a:spcAft>
          <a:spcPct val="0"/>
        </a:spcAft>
        <a:defRPr sz="19600">
          <a:solidFill>
            <a:schemeClr val="tx2"/>
          </a:solidFill>
          <a:latin typeface="Times New Roman" pitchFamily="18" charset="0"/>
        </a:defRPr>
      </a:lvl7pPr>
      <a:lvl8pPr marL="1371600" algn="ctr" defTabSz="4075113" rtl="0" fontAlgn="base">
        <a:spcBef>
          <a:spcPct val="0"/>
        </a:spcBef>
        <a:spcAft>
          <a:spcPct val="0"/>
        </a:spcAft>
        <a:defRPr sz="19600">
          <a:solidFill>
            <a:schemeClr val="tx2"/>
          </a:solidFill>
          <a:latin typeface="Times New Roman" pitchFamily="18" charset="0"/>
        </a:defRPr>
      </a:lvl8pPr>
      <a:lvl9pPr marL="1828800" algn="ctr" defTabSz="4075113" rtl="0" fontAlgn="base">
        <a:spcBef>
          <a:spcPct val="0"/>
        </a:spcBef>
        <a:spcAft>
          <a:spcPct val="0"/>
        </a:spcAft>
        <a:defRPr sz="19600">
          <a:solidFill>
            <a:schemeClr val="tx2"/>
          </a:solidFill>
          <a:latin typeface="Times New Roman" pitchFamily="18" charset="0"/>
        </a:defRPr>
      </a:lvl9pPr>
    </p:titleStyle>
    <p:bodyStyle>
      <a:lvl1pPr marL="1528763" indent="-1528763" algn="l" defTabSz="4075113" rtl="0" eaLnBrk="0" fontAlgn="base" hangingPunct="0">
        <a:spcBef>
          <a:spcPct val="20000"/>
        </a:spcBef>
        <a:spcAft>
          <a:spcPct val="0"/>
        </a:spcAft>
        <a:buChar char="•"/>
        <a:defRPr sz="143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3311525" indent="-1273175" algn="l" defTabSz="4075113" rtl="0" eaLnBrk="0" fontAlgn="base" hangingPunct="0">
        <a:spcBef>
          <a:spcPct val="20000"/>
        </a:spcBef>
        <a:spcAft>
          <a:spcPct val="0"/>
        </a:spcAft>
        <a:buChar char="–"/>
        <a:defRPr sz="12500">
          <a:solidFill>
            <a:schemeClr val="tx1"/>
          </a:solidFill>
          <a:latin typeface="+mn-lt"/>
          <a:ea typeface="ＭＳ Ｐゴシック" charset="0"/>
        </a:defRPr>
      </a:lvl2pPr>
      <a:lvl3pPr marL="5094288" indent="-1019175" algn="l" defTabSz="4075113" rtl="0" eaLnBrk="0" fontAlgn="base" hangingPunct="0">
        <a:spcBef>
          <a:spcPct val="20000"/>
        </a:spcBef>
        <a:spcAft>
          <a:spcPct val="0"/>
        </a:spcAft>
        <a:buChar char="•"/>
        <a:defRPr sz="10700">
          <a:solidFill>
            <a:schemeClr val="tx1"/>
          </a:solidFill>
          <a:latin typeface="+mn-lt"/>
          <a:ea typeface="ＭＳ Ｐゴシック" charset="0"/>
        </a:defRPr>
      </a:lvl3pPr>
      <a:lvl4pPr marL="7132638" indent="-1019175" algn="l" defTabSz="4075113" rtl="0" eaLnBrk="0" fontAlgn="base" hangingPunct="0">
        <a:spcBef>
          <a:spcPct val="20000"/>
        </a:spcBef>
        <a:spcAft>
          <a:spcPct val="0"/>
        </a:spcAft>
        <a:buChar char="–"/>
        <a:defRPr sz="8900">
          <a:solidFill>
            <a:schemeClr val="tx1"/>
          </a:solidFill>
          <a:latin typeface="+mn-lt"/>
          <a:ea typeface="ＭＳ Ｐゴシック" charset="0"/>
        </a:defRPr>
      </a:lvl4pPr>
      <a:lvl5pPr marL="9169400" indent="-1017588" algn="l" defTabSz="4075113" rtl="0" eaLnBrk="0" fontAlgn="base" hangingPunct="0">
        <a:spcBef>
          <a:spcPct val="20000"/>
        </a:spcBef>
        <a:spcAft>
          <a:spcPct val="0"/>
        </a:spcAft>
        <a:buChar char="»"/>
        <a:defRPr sz="8900">
          <a:solidFill>
            <a:schemeClr val="tx1"/>
          </a:solidFill>
          <a:latin typeface="+mn-lt"/>
          <a:ea typeface="ＭＳ Ｐゴシック" charset="0"/>
        </a:defRPr>
      </a:lvl5pPr>
      <a:lvl6pPr marL="9626600" indent="-1017588" algn="l" defTabSz="4075113" rtl="0" fontAlgn="base">
        <a:spcBef>
          <a:spcPct val="20000"/>
        </a:spcBef>
        <a:spcAft>
          <a:spcPct val="0"/>
        </a:spcAft>
        <a:buChar char="»"/>
        <a:defRPr sz="8900">
          <a:solidFill>
            <a:schemeClr val="tx1"/>
          </a:solidFill>
          <a:latin typeface="+mn-lt"/>
        </a:defRPr>
      </a:lvl6pPr>
      <a:lvl7pPr marL="10083800" indent="-1017588" algn="l" defTabSz="4075113" rtl="0" fontAlgn="base">
        <a:spcBef>
          <a:spcPct val="20000"/>
        </a:spcBef>
        <a:spcAft>
          <a:spcPct val="0"/>
        </a:spcAft>
        <a:buChar char="»"/>
        <a:defRPr sz="8900">
          <a:solidFill>
            <a:schemeClr val="tx1"/>
          </a:solidFill>
          <a:latin typeface="+mn-lt"/>
        </a:defRPr>
      </a:lvl7pPr>
      <a:lvl8pPr marL="10541000" indent="-1017588" algn="l" defTabSz="4075113" rtl="0" fontAlgn="base">
        <a:spcBef>
          <a:spcPct val="20000"/>
        </a:spcBef>
        <a:spcAft>
          <a:spcPct val="0"/>
        </a:spcAft>
        <a:buChar char="»"/>
        <a:defRPr sz="8900">
          <a:solidFill>
            <a:schemeClr val="tx1"/>
          </a:solidFill>
          <a:latin typeface="+mn-lt"/>
        </a:defRPr>
      </a:lvl8pPr>
      <a:lvl9pPr marL="10998200" indent="-1017588" algn="l" defTabSz="4075113" rtl="0" fontAlgn="base">
        <a:spcBef>
          <a:spcPct val="20000"/>
        </a:spcBef>
        <a:spcAft>
          <a:spcPct val="0"/>
        </a:spcAft>
        <a:buChar char="»"/>
        <a:defRPr sz="8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16"/>
          <p:cNvSpPr txBox="1">
            <a:spLocks noChangeArrowheads="1"/>
          </p:cNvSpPr>
          <p:nvPr/>
        </p:nvSpPr>
        <p:spPr bwMode="auto">
          <a:xfrm>
            <a:off x="38469887" y="28360826"/>
            <a:ext cx="11811000" cy="2917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1" tIns="91421" rIns="91421" bIns="91421">
            <a:spAutoFit/>
          </a:bodyPr>
          <a:lstStyle>
            <a:lvl1pPr>
              <a:defRPr sz="143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07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hangingPunct="0"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hangingPunct="0"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hangingPunct="0"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hangingPunct="0"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7200" b="1" dirty="0">
                <a:latin typeface="Helvetica" charset="0"/>
              </a:rPr>
              <a:t>Acknowledgments </a:t>
            </a:r>
            <a:r>
              <a:rPr lang="en-US" sz="6600" i="1" dirty="0">
                <a:latin typeface="Helvetica" charset="0"/>
              </a:rPr>
              <a:t>(optional)</a:t>
            </a:r>
          </a:p>
          <a:p>
            <a:pPr eaLnBrk="1" hangingPunct="1">
              <a:spcBef>
                <a:spcPct val="10000"/>
              </a:spcBef>
            </a:pPr>
            <a:r>
              <a:rPr lang="en-US" sz="3600" dirty="0"/>
              <a:t>We thank _____, and ________, for their assistance, etc.</a:t>
            </a:r>
          </a:p>
        </p:txBody>
      </p:sp>
      <p:sp>
        <p:nvSpPr>
          <p:cNvPr id="13315" name="Text Box 7"/>
          <p:cNvSpPr txBox="1">
            <a:spLocks noChangeArrowheads="1"/>
          </p:cNvSpPr>
          <p:nvPr/>
        </p:nvSpPr>
        <p:spPr bwMode="auto">
          <a:xfrm>
            <a:off x="1681993" y="8236914"/>
            <a:ext cx="11500607" cy="10482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1" tIns="91421" rIns="91421" bIns="91421">
            <a:spAutoFit/>
          </a:bodyPr>
          <a:lstStyle>
            <a:lvl1pPr>
              <a:tabLst>
                <a:tab pos="498475" algn="l"/>
              </a:tabLst>
              <a:defRPr sz="143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498475" algn="l"/>
              </a:tabLst>
              <a:defRPr sz="1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tabLst>
                <a:tab pos="498475" algn="l"/>
              </a:tabLst>
              <a:defRPr sz="107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tabLst>
                <a:tab pos="498475" algn="l"/>
              </a:tabLst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tabLst>
                <a:tab pos="498475" algn="l"/>
              </a:tabLst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hangingPunct="0">
              <a:tabLst>
                <a:tab pos="498475" algn="l"/>
              </a:tabLst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hangingPunct="0">
              <a:tabLst>
                <a:tab pos="498475" algn="l"/>
              </a:tabLst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hangingPunct="0">
              <a:tabLst>
                <a:tab pos="498475" algn="l"/>
              </a:tabLst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hangingPunct="0">
              <a:tabLst>
                <a:tab pos="498475" algn="l"/>
              </a:tabLst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ts val="0"/>
              </a:spcBef>
              <a:spcAft>
                <a:spcPts val="1800"/>
              </a:spcAft>
            </a:pPr>
            <a:r>
              <a:rPr lang="en-US" sz="7200" b="1" dirty="0">
                <a:latin typeface="Helvetica" charset="0"/>
              </a:rPr>
              <a:t>Background</a:t>
            </a:r>
            <a:endParaRPr lang="en-US" sz="4800" b="1" dirty="0">
              <a:latin typeface="+mn-lt"/>
            </a:endParaRPr>
          </a:p>
          <a:p>
            <a:pPr marL="457200" indent="-640080" eaLnBrk="1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dirty="0"/>
              <a:t>The background includes what is known   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</a:pPr>
            <a:r>
              <a:rPr lang="en-US" sz="4800" dirty="0"/>
              <a:t>    about the topic</a:t>
            </a:r>
          </a:p>
          <a:p>
            <a:pPr marL="457200" indent="-640080" eaLnBrk="1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dirty="0"/>
              <a:t>State the research question</a:t>
            </a:r>
          </a:p>
          <a:p>
            <a:pPr marL="457200" indent="-640080" eaLnBrk="1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dirty="0"/>
              <a:t>State the hypothesis (if applicable)</a:t>
            </a:r>
          </a:p>
          <a:p>
            <a:pPr marL="457200" indent="-640080" eaLnBrk="1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dirty="0"/>
              <a:t>State the purpose of the study</a:t>
            </a:r>
          </a:p>
          <a:p>
            <a:pPr marL="457200" indent="-640080" eaLnBrk="1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dirty="0"/>
              <a:t>Avoid describing commonly known  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</a:pPr>
            <a:r>
              <a:rPr lang="en-US" sz="4800" dirty="0"/>
              <a:t>    respiratory terms</a:t>
            </a:r>
          </a:p>
          <a:p>
            <a:pPr marL="457200" indent="-640080" eaLnBrk="1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dirty="0"/>
              <a:t>Bullet points make the text easier to read           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</a:pPr>
            <a:r>
              <a:rPr lang="en-US" sz="4800" dirty="0"/>
              <a:t>    and more concise </a:t>
            </a:r>
          </a:p>
          <a:p>
            <a:pPr marL="457200" indent="-640080" eaLnBrk="1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dirty="0"/>
              <a:t>Avoid long paragraphs of text</a:t>
            </a:r>
          </a:p>
          <a:p>
            <a:pPr eaLnBrk="1" hangingPunct="1">
              <a:spcBef>
                <a:spcPct val="10000"/>
              </a:spcBef>
            </a:pPr>
            <a:endParaRPr lang="en-US" sz="2600" dirty="0"/>
          </a:p>
          <a:p>
            <a:pPr eaLnBrk="1" hangingPunct="1">
              <a:spcBef>
                <a:spcPct val="10000"/>
              </a:spcBef>
            </a:pPr>
            <a:r>
              <a:rPr lang="en-US" sz="2600" dirty="0"/>
              <a:t>	</a:t>
            </a:r>
          </a:p>
        </p:txBody>
      </p:sp>
      <p:sp>
        <p:nvSpPr>
          <p:cNvPr id="13316" name="Text Box 11"/>
          <p:cNvSpPr txBox="1">
            <a:spLocks noChangeArrowheads="1"/>
          </p:cNvSpPr>
          <p:nvPr/>
        </p:nvSpPr>
        <p:spPr bwMode="auto">
          <a:xfrm>
            <a:off x="15090775" y="8236914"/>
            <a:ext cx="10055225" cy="1432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1" tIns="91421" rIns="91421" bIns="91421">
            <a:spAutoFit/>
          </a:bodyPr>
          <a:lstStyle>
            <a:lvl1pPr>
              <a:tabLst>
                <a:tab pos="506413" algn="l"/>
              </a:tabLst>
              <a:defRPr sz="143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506413" algn="l"/>
              </a:tabLst>
              <a:defRPr sz="1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tabLst>
                <a:tab pos="506413" algn="l"/>
              </a:tabLst>
              <a:defRPr sz="107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tabLst>
                <a:tab pos="506413" algn="l"/>
              </a:tabLst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tabLst>
                <a:tab pos="506413" algn="l"/>
              </a:tabLst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hangingPunct="0">
              <a:tabLst>
                <a:tab pos="506413" algn="l"/>
              </a:tabLst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hangingPunct="0">
              <a:tabLst>
                <a:tab pos="506413" algn="l"/>
              </a:tabLst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hangingPunct="0">
              <a:tabLst>
                <a:tab pos="506413" algn="l"/>
              </a:tabLst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hangingPunct="0">
              <a:tabLst>
                <a:tab pos="506413" algn="l"/>
              </a:tabLst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indent="-457200" algn="ctr" eaLnBrk="1" hangingPunct="1">
              <a:spcBef>
                <a:spcPts val="0"/>
              </a:spcBef>
              <a:spcAft>
                <a:spcPts val="1800"/>
              </a:spcAft>
            </a:pPr>
            <a:r>
              <a:rPr lang="en-US" sz="7200" b="1" dirty="0">
                <a:latin typeface="Helvetica" charset="0"/>
              </a:rPr>
              <a:t>Methods</a:t>
            </a:r>
          </a:p>
          <a:p>
            <a:pPr marL="457200" indent="-640080" eaLnBrk="1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Methods includes details about how 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the study was done</a:t>
            </a:r>
          </a:p>
          <a:p>
            <a:pPr marL="457200" indent="-640080" eaLnBrk="1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 of study</a:t>
            </a:r>
          </a:p>
          <a:p>
            <a:pPr marL="457200" indent="-640080" eaLnBrk="1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subjects were identified</a:t>
            </a:r>
          </a:p>
          <a:p>
            <a:pPr marL="457200" indent="-640080" eaLnBrk="1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Identify population</a:t>
            </a:r>
          </a:p>
          <a:p>
            <a:pPr marL="457200" indent="-640080" eaLnBrk="1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Equipment and settings used for 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bench evaluations</a:t>
            </a:r>
          </a:p>
          <a:p>
            <a:pPr marL="685800" indent="-685800" eaLnBrk="1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figures to illustrate experimental set-up, study design, or other items used in the study</a:t>
            </a:r>
          </a:p>
          <a:p>
            <a:pPr marL="685800" indent="-685800" eaLnBrk="1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 pertinent details that may have been character limited in the abstract</a:t>
            </a:r>
          </a:p>
          <a:p>
            <a:pPr marL="457200" indent="-640080" eaLnBrk="1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Primary and secondary outcomes</a:t>
            </a:r>
          </a:p>
          <a:p>
            <a:pPr marL="457200" indent="-640080" eaLnBrk="1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Statistical analysis used to analyze  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results</a:t>
            </a:r>
            <a:r>
              <a:rPr lang="en-US" sz="2600" dirty="0"/>
              <a:t>	</a:t>
            </a:r>
          </a:p>
          <a:p>
            <a:r>
              <a:rPr lang="en-US" sz="2600" dirty="0"/>
              <a:t>	</a:t>
            </a:r>
          </a:p>
        </p:txBody>
      </p:sp>
      <p:sp>
        <p:nvSpPr>
          <p:cNvPr id="13317" name="Text Box 12"/>
          <p:cNvSpPr txBox="1">
            <a:spLocks noChangeArrowheads="1"/>
          </p:cNvSpPr>
          <p:nvPr/>
        </p:nvSpPr>
        <p:spPr bwMode="auto">
          <a:xfrm>
            <a:off x="27130375" y="8236914"/>
            <a:ext cx="10055225" cy="8648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1" tIns="91421" rIns="91421" bIns="91421">
            <a:spAutoFit/>
          </a:bodyPr>
          <a:lstStyle>
            <a:lvl1pPr>
              <a:tabLst>
                <a:tab pos="498475" algn="l"/>
              </a:tabLst>
              <a:defRPr sz="143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1384300" indent="-344488">
              <a:tabLst>
                <a:tab pos="498475" algn="l"/>
              </a:tabLst>
              <a:defRPr sz="1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tabLst>
                <a:tab pos="498475" algn="l"/>
              </a:tabLst>
              <a:defRPr sz="107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tabLst>
                <a:tab pos="498475" algn="l"/>
              </a:tabLst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tabLst>
                <a:tab pos="498475" algn="l"/>
              </a:tabLst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hangingPunct="0">
              <a:tabLst>
                <a:tab pos="498475" algn="l"/>
              </a:tabLst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hangingPunct="0">
              <a:tabLst>
                <a:tab pos="498475" algn="l"/>
              </a:tabLst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hangingPunct="0">
              <a:tabLst>
                <a:tab pos="498475" algn="l"/>
              </a:tabLst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hangingPunct="0">
              <a:tabLst>
                <a:tab pos="498475" algn="l"/>
              </a:tabLst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ts val="0"/>
              </a:spcBef>
              <a:spcAft>
                <a:spcPts val="1800"/>
              </a:spcAft>
            </a:pPr>
            <a:r>
              <a:rPr lang="en-US" sz="7200" b="1" dirty="0">
                <a:latin typeface="Helvetica" charset="0"/>
              </a:rPr>
              <a:t>Results</a:t>
            </a:r>
          </a:p>
          <a:p>
            <a:pPr marL="457200" indent="-640080" eaLnBrk="1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dirty="0">
                <a:latin typeface="+mn-lt"/>
              </a:rPr>
              <a:t>Results describe the study findings</a:t>
            </a:r>
          </a:p>
          <a:p>
            <a:pPr marL="457200" indent="-640080" eaLnBrk="1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dirty="0">
                <a:latin typeface="+mn-lt"/>
              </a:rPr>
              <a:t>Number of subjects enrolled</a:t>
            </a:r>
          </a:p>
          <a:p>
            <a:pPr marL="457200" indent="-640080" eaLnBrk="1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dirty="0">
                <a:latin typeface="+mn-lt"/>
              </a:rPr>
              <a:t>Demographic data</a:t>
            </a:r>
          </a:p>
          <a:p>
            <a:pPr marL="457200" indent="-640080" eaLnBrk="1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dirty="0">
                <a:latin typeface="+mn-lt"/>
              </a:rPr>
              <a:t>Outcome data</a:t>
            </a:r>
          </a:p>
          <a:p>
            <a:pPr marL="457200" indent="-640080" eaLnBrk="1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dirty="0">
                <a:latin typeface="+mn-lt"/>
              </a:rPr>
              <a:t>Subgroup analysis</a:t>
            </a:r>
          </a:p>
          <a:p>
            <a:pPr marL="457200" indent="-640080" eaLnBrk="1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dirty="0">
                <a:latin typeface="+mn-lt"/>
              </a:rPr>
              <a:t>Use figures and/or tables to substitute  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</a:pPr>
            <a:r>
              <a:rPr lang="en-US" sz="4800" dirty="0">
                <a:latin typeface="+mn-lt"/>
              </a:rPr>
              <a:t>    text</a:t>
            </a:r>
          </a:p>
          <a:p>
            <a:pPr marL="457200" indent="-640080" eaLnBrk="1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4800" dirty="0">
              <a:latin typeface="+mn-lt"/>
            </a:endParaRPr>
          </a:p>
          <a:p>
            <a:pPr marL="571500" indent="-571500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endParaRPr lang="en-US" sz="4000" dirty="0">
              <a:latin typeface="+mn-lt"/>
            </a:endParaRPr>
          </a:p>
        </p:txBody>
      </p:sp>
      <p:sp>
        <p:nvSpPr>
          <p:cNvPr id="13318" name="Text Box 13"/>
          <p:cNvSpPr txBox="1">
            <a:spLocks noChangeArrowheads="1"/>
          </p:cNvSpPr>
          <p:nvPr/>
        </p:nvSpPr>
        <p:spPr bwMode="auto">
          <a:xfrm>
            <a:off x="39169975" y="8279869"/>
            <a:ext cx="10055225" cy="887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1" tIns="91421" rIns="91421" bIns="91421">
            <a:spAutoFit/>
          </a:bodyPr>
          <a:lstStyle>
            <a:lvl1pPr>
              <a:tabLst>
                <a:tab pos="633413" algn="l"/>
              </a:tabLst>
              <a:defRPr sz="143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633413" algn="l"/>
              </a:tabLst>
              <a:defRPr sz="1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tabLst>
                <a:tab pos="633413" algn="l"/>
              </a:tabLst>
              <a:defRPr sz="107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tabLst>
                <a:tab pos="633413" algn="l"/>
              </a:tabLst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tabLst>
                <a:tab pos="633413" algn="l"/>
              </a:tabLst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hangingPunct="0">
              <a:tabLst>
                <a:tab pos="633413" algn="l"/>
              </a:tabLst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hangingPunct="0">
              <a:tabLst>
                <a:tab pos="633413" algn="l"/>
              </a:tabLst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hangingPunct="0">
              <a:tabLst>
                <a:tab pos="633413" algn="l"/>
              </a:tabLst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hangingPunct="0">
              <a:tabLst>
                <a:tab pos="633413" algn="l"/>
              </a:tabLst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indent="-457200" algn="ctr" eaLnBrk="1" hangingPunct="1">
              <a:spcBef>
                <a:spcPts val="0"/>
              </a:spcBef>
              <a:spcAft>
                <a:spcPts val="1800"/>
              </a:spcAft>
            </a:pPr>
            <a:r>
              <a:rPr lang="en-US" sz="7200" b="1" dirty="0">
                <a:latin typeface="Helvetica" charset="0"/>
              </a:rPr>
              <a:t>Conclusions</a:t>
            </a:r>
          </a:p>
          <a:p>
            <a:pPr marL="457200" indent="-640080" eaLnBrk="1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dirty="0">
                <a:latin typeface="+mn-lt"/>
              </a:rPr>
              <a:t>Conclusions summarize the main 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</a:pPr>
            <a:r>
              <a:rPr lang="en-US" sz="4800" dirty="0">
                <a:latin typeface="+mn-lt"/>
              </a:rPr>
              <a:t>    findings</a:t>
            </a:r>
          </a:p>
          <a:p>
            <a:pPr marL="457200" indent="-640080" eaLnBrk="1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dirty="0">
                <a:latin typeface="+mn-lt"/>
              </a:rPr>
              <a:t>Implications for clinical practice</a:t>
            </a:r>
          </a:p>
          <a:p>
            <a:pPr marL="457200" indent="-640080" eaLnBrk="1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dirty="0">
                <a:latin typeface="+mn-lt"/>
              </a:rPr>
              <a:t>Do not overstate findings</a:t>
            </a:r>
          </a:p>
          <a:p>
            <a:pPr marL="457200" indent="-640080" eaLnBrk="1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dirty="0">
                <a:latin typeface="+mn-lt"/>
              </a:rPr>
              <a:t>Do not include data not reported in other sections</a:t>
            </a:r>
          </a:p>
          <a:p>
            <a:pPr marL="457200" indent="-640080" eaLnBrk="1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4800" dirty="0">
              <a:latin typeface="+mn-lt"/>
            </a:endParaRPr>
          </a:p>
          <a:p>
            <a:pPr marL="571500" indent="-5715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endParaRPr lang="en-US" sz="4000" dirty="0">
              <a:latin typeface="+mn-lt"/>
            </a:endParaRPr>
          </a:p>
          <a:p>
            <a:r>
              <a:rPr lang="en-US" sz="2600" dirty="0"/>
              <a:t>	</a:t>
            </a:r>
          </a:p>
          <a:p>
            <a:r>
              <a:rPr lang="en-US" sz="2600" dirty="0"/>
              <a:t>	</a:t>
            </a:r>
          </a:p>
        </p:txBody>
      </p:sp>
      <p:sp>
        <p:nvSpPr>
          <p:cNvPr id="2062" name="Text Box 14">
            <a:extLst>
              <a:ext uri="{FF2B5EF4-FFF2-40B4-BE49-F238E27FC236}">
                <a16:creationId xmlns:a16="http://schemas.microsoft.com/office/drawing/2014/main" id="{78FE5E5B-9F4D-0748-A986-A9479BA240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790575"/>
            <a:ext cx="48691800" cy="593235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1421" tIns="91421" rIns="91421" bIns="91421">
            <a:spAutoFit/>
          </a:bodyPr>
          <a:lstStyle>
            <a:lvl1pPr>
              <a:defRPr sz="143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07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hangingPunct="0"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hangingPunct="0"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hangingPunct="0"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hangingPunct="0"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0" b="1" dirty="0">
                <a:latin typeface="Helvetica" charset="0"/>
              </a:rPr>
              <a:t>Title Here in Title Case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sz="8900" b="1" dirty="0">
                <a:latin typeface="Helvetica" charset="0"/>
              </a:rPr>
              <a:t> </a:t>
            </a:r>
            <a:r>
              <a:rPr lang="en-US" sz="8000" b="1" dirty="0">
                <a:latin typeface="Helvetica" charset="0"/>
              </a:rPr>
              <a:t>Authors </a:t>
            </a:r>
            <a:r>
              <a:rPr lang="en-US" sz="8000" dirty="0">
                <a:latin typeface="Helvetica" charset="0"/>
              </a:rPr>
              <a:t>(first name last name only, </a:t>
            </a:r>
            <a:r>
              <a:rPr lang="en-US" sz="8000" b="1" i="1" u="sng" dirty="0">
                <a:latin typeface="Helvetica" charset="0"/>
              </a:rPr>
              <a:t>no </a:t>
            </a:r>
            <a:r>
              <a:rPr lang="en-US" sz="8000" i="1" u="sng" dirty="0">
                <a:latin typeface="Helvetica" charset="0"/>
              </a:rPr>
              <a:t>degrees/credentials</a:t>
            </a:r>
            <a:r>
              <a:rPr lang="en-US" sz="8000" dirty="0">
                <a:latin typeface="Helvetica" charset="0"/>
              </a:rPr>
              <a:t>) 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sz="8000" b="1" dirty="0">
                <a:latin typeface="Helvetica" charset="0"/>
              </a:rPr>
              <a:t>Affiliation(s)</a:t>
            </a:r>
            <a:r>
              <a:rPr lang="en-US" sz="8000" dirty="0">
                <a:latin typeface="Helvetica" charset="0"/>
              </a:rPr>
              <a:t>— Department, Hospital, City, State/Province, Country (if other than United States)</a:t>
            </a:r>
            <a:endParaRPr lang="en-US" sz="8000" dirty="0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</p:txBody>
      </p:sp>
      <p:sp>
        <p:nvSpPr>
          <p:cNvPr id="13320" name="Text Box 15"/>
          <p:cNvSpPr txBox="1">
            <a:spLocks noChangeArrowheads="1"/>
          </p:cNvSpPr>
          <p:nvPr/>
        </p:nvSpPr>
        <p:spPr bwMode="auto">
          <a:xfrm>
            <a:off x="39347775" y="18536166"/>
            <a:ext cx="10055225" cy="9602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1" tIns="91421" rIns="91421" bIns="91421">
            <a:spAutoFit/>
          </a:bodyPr>
          <a:lstStyle>
            <a:lvl1pPr marL="498475" indent="-498475">
              <a:defRPr sz="143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07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hangingPunct="0"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hangingPunct="0"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hangingPunct="0"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hangingPunct="0"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7200" b="1" dirty="0">
                <a:latin typeface="Helvetica" charset="0"/>
              </a:rPr>
              <a:t>References </a:t>
            </a:r>
            <a:r>
              <a:rPr lang="en-US" sz="6600" i="1" dirty="0">
                <a:latin typeface="Helvetica" charset="0"/>
              </a:rPr>
              <a:t>(optional)</a:t>
            </a:r>
          </a:p>
          <a:p>
            <a:pPr marL="742950" indent="-742950" eaLnBrk="1" hangingPunct="1">
              <a:spcBef>
                <a:spcPct val="50000"/>
              </a:spcBef>
              <a:buAutoNum type="arabicPeriod"/>
            </a:pPr>
            <a:r>
              <a:rPr lang="en-US" sz="4000" dirty="0">
                <a:latin typeface="+mn-lt"/>
              </a:rPr>
              <a:t>Hess DR. Evidence-Based Respiratory Care. Respir Care 2021;66(7):1105-1119.</a:t>
            </a:r>
          </a:p>
          <a:p>
            <a:pPr marL="742950" indent="-742950" eaLnBrk="1" hangingPunct="1">
              <a:spcBef>
                <a:spcPct val="50000"/>
              </a:spcBef>
              <a:buAutoNum type="arabicPeriod"/>
            </a:pPr>
            <a:r>
              <a:rPr lang="en-US" sz="4000" dirty="0">
                <a:latin typeface="+mn-lt"/>
              </a:rPr>
              <a:t>Hess DR. Research and Publication in Respiratory Care. Respir Care 2023 [Epub ahead of print] doi: 10.4187/respcare.11005. </a:t>
            </a:r>
          </a:p>
          <a:p>
            <a:pPr marL="742950" indent="-742950" eaLnBrk="1" hangingPunct="1">
              <a:spcBef>
                <a:spcPct val="50000"/>
              </a:spcBef>
              <a:buAutoNum type="arabicPeriod"/>
            </a:pPr>
            <a:r>
              <a:rPr lang="en-US" sz="4000" dirty="0">
                <a:latin typeface="+mn-lt"/>
              </a:rPr>
              <a:t>Miller AG. How to Write an Abstract for Presentation at a Scientific Meeting. Respir Care 2023 [Epub ahead of print] doi: 10.4187/respcare. </a:t>
            </a:r>
          </a:p>
          <a:p>
            <a:pPr marL="742950" indent="-742950" eaLnBrk="1" hangingPunct="1">
              <a:spcBef>
                <a:spcPct val="50000"/>
              </a:spcBef>
              <a:buAutoNum type="arabicPeriod"/>
            </a:pPr>
            <a:endParaRPr lang="en-US" sz="4000" dirty="0">
              <a:latin typeface="+mn-lt"/>
            </a:endParaRPr>
          </a:p>
          <a:p>
            <a:pPr eaLnBrk="1" hangingPunct="1">
              <a:spcBef>
                <a:spcPct val="50000"/>
              </a:spcBef>
            </a:pPr>
            <a:endParaRPr lang="en-US" sz="4000" i="1" dirty="0">
              <a:latin typeface="+mn-lt"/>
            </a:endParaRPr>
          </a:p>
        </p:txBody>
      </p:sp>
      <p:sp>
        <p:nvSpPr>
          <p:cNvPr id="13323" name="Rectangle 24">
            <a:extLst>
              <a:ext uri="{FF2B5EF4-FFF2-40B4-BE49-F238E27FC236}">
                <a16:creationId xmlns:a16="http://schemas.microsoft.com/office/drawing/2014/main" id="{5CDAF8D4-8615-1146-B460-25FBDB3E70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6144" y="21621565"/>
            <a:ext cx="7543800" cy="68772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1421" tIns="91421" rIns="91421" bIns="91421" anchor="ctr"/>
          <a:lstStyle/>
          <a:p>
            <a:pPr algn="ctr" eaLnBrk="1" hangingPunct="1">
              <a:defRPr/>
            </a:pPr>
            <a:r>
              <a:rPr lang="en-US" sz="6000" dirty="0"/>
              <a:t>Figure </a:t>
            </a:r>
          </a:p>
          <a:p>
            <a:pPr algn="ctr" eaLnBrk="1" hangingPunct="1">
              <a:defRPr/>
            </a:pPr>
            <a:r>
              <a:rPr lang="en-US" sz="6000" i="1" dirty="0"/>
              <a:t>(optional)</a:t>
            </a:r>
          </a:p>
        </p:txBody>
      </p:sp>
      <p:sp>
        <p:nvSpPr>
          <p:cNvPr id="28" name="Text Box 70">
            <a:extLst>
              <a:ext uri="{FF2B5EF4-FFF2-40B4-BE49-F238E27FC236}">
                <a16:creationId xmlns:a16="http://schemas.microsoft.com/office/drawing/2014/main" id="{FE137FD8-A387-264A-8EC9-260C5090F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15600" y="30022800"/>
            <a:ext cx="30556200" cy="2511418"/>
          </a:xfrm>
          <a:prstGeom prst="rect">
            <a:avLst/>
          </a:prstGeom>
          <a:noFill/>
          <a:ln>
            <a:noFill/>
          </a:ln>
        </p:spPr>
        <p:txBody>
          <a:bodyPr lIns="91421" tIns="91421" rIns="91421" bIns="91421">
            <a:spAutoFit/>
          </a:bodyPr>
          <a:lstStyle>
            <a:lvl1pPr>
              <a:defRPr sz="143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07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hangingPunct="0"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hangingPunct="0"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hangingPunct="0"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hangingPunct="0">
              <a:defRPr sz="8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7200" b="1" dirty="0">
                <a:latin typeface="Helvetica" charset="0"/>
              </a:rPr>
              <a:t>Disclosures</a:t>
            </a:r>
            <a:endParaRPr lang="en-US" sz="7200" dirty="0"/>
          </a:p>
          <a:p>
            <a:pPr algn="ctr" eaLnBrk="1" hangingPunct="1">
              <a:spcBef>
                <a:spcPct val="10000"/>
              </a:spcBef>
              <a:buFontTx/>
              <a:buChar char="•"/>
            </a:pPr>
            <a:r>
              <a:rPr lang="en-US" sz="3600" dirty="0"/>
              <a:t>All authors conflict of interest (indicate none, if none)</a:t>
            </a:r>
          </a:p>
          <a:p>
            <a:pPr algn="ctr" eaLnBrk="1" hangingPunct="1">
              <a:spcBef>
                <a:spcPct val="10000"/>
              </a:spcBef>
              <a:buFontTx/>
              <a:buChar char="•"/>
            </a:pPr>
            <a:r>
              <a:rPr lang="en-US" sz="3600" dirty="0"/>
              <a:t>All research funding, sponsorships, provision of equipment, or other financial support (indicate none, if none)</a:t>
            </a:r>
          </a:p>
        </p:txBody>
      </p:sp>
      <p:sp>
        <p:nvSpPr>
          <p:cNvPr id="23" name="Rectangle 71">
            <a:extLst>
              <a:ext uri="{FF2B5EF4-FFF2-40B4-BE49-F238E27FC236}">
                <a16:creationId xmlns:a16="http://schemas.microsoft.com/office/drawing/2014/main" id="{69AC257E-3C9D-FE44-A9D7-61BFF62BB4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62200" y="990600"/>
            <a:ext cx="9753600" cy="2971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tIns="91440" bIns="91440" anchor="ctr"/>
          <a:lstStyle/>
          <a:p>
            <a:pPr algn="ctr" eaLnBrk="1" hangingPunct="1">
              <a:defRPr/>
            </a:pPr>
            <a:r>
              <a:rPr lang="en-US" sz="6000" dirty="0"/>
              <a:t>Hospital logo allowed, </a:t>
            </a:r>
            <a:r>
              <a:rPr lang="en-US" sz="6000" i="1" dirty="0"/>
              <a:t>NO</a:t>
            </a:r>
            <a:r>
              <a:rPr lang="en-US" sz="6000" dirty="0"/>
              <a:t> commercial/industry logos</a:t>
            </a:r>
          </a:p>
        </p:txBody>
      </p:sp>
      <p:sp>
        <p:nvSpPr>
          <p:cNvPr id="26" name="Rectangle 71">
            <a:extLst>
              <a:ext uri="{FF2B5EF4-FFF2-40B4-BE49-F238E27FC236}">
                <a16:creationId xmlns:a16="http://schemas.microsoft.com/office/drawing/2014/main" id="{4E70CC01-8AED-AE46-ABD5-471DA0900E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75000" y="16611600"/>
            <a:ext cx="7467600" cy="4800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tIns="91440" bIns="91440" anchor="ctr"/>
          <a:lstStyle/>
          <a:p>
            <a:pPr algn="ctr" eaLnBrk="1" hangingPunct="1">
              <a:defRPr/>
            </a:pPr>
            <a:r>
              <a:rPr lang="en-US" sz="6000" dirty="0"/>
              <a:t>Figure </a:t>
            </a:r>
          </a:p>
          <a:p>
            <a:pPr algn="ctr" eaLnBrk="1" hangingPunct="1">
              <a:defRPr/>
            </a:pPr>
            <a:r>
              <a:rPr lang="en-US" sz="6000" i="1" dirty="0"/>
              <a:t>(optional)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B6DAB970-DE82-2FA3-F47C-F031EB1C8A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6181853"/>
              </p:ext>
            </p:extLst>
          </p:nvPr>
        </p:nvGraphicFramePr>
        <p:xfrm>
          <a:off x="14597884" y="23363785"/>
          <a:ext cx="11005316" cy="4373015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2751329">
                  <a:extLst>
                    <a:ext uri="{9D8B030D-6E8A-4147-A177-3AD203B41FA5}">
                      <a16:colId xmlns:a16="http://schemas.microsoft.com/office/drawing/2014/main" val="1034288012"/>
                    </a:ext>
                  </a:extLst>
                </a:gridCol>
                <a:gridCol w="2751329">
                  <a:extLst>
                    <a:ext uri="{9D8B030D-6E8A-4147-A177-3AD203B41FA5}">
                      <a16:colId xmlns:a16="http://schemas.microsoft.com/office/drawing/2014/main" val="2013965670"/>
                    </a:ext>
                  </a:extLst>
                </a:gridCol>
                <a:gridCol w="2751329">
                  <a:extLst>
                    <a:ext uri="{9D8B030D-6E8A-4147-A177-3AD203B41FA5}">
                      <a16:colId xmlns:a16="http://schemas.microsoft.com/office/drawing/2014/main" val="253197831"/>
                    </a:ext>
                  </a:extLst>
                </a:gridCol>
                <a:gridCol w="2751329">
                  <a:extLst>
                    <a:ext uri="{9D8B030D-6E8A-4147-A177-3AD203B41FA5}">
                      <a16:colId xmlns:a16="http://schemas.microsoft.com/office/drawing/2014/main" val="1254438580"/>
                    </a:ext>
                  </a:extLst>
                </a:gridCol>
              </a:tblGrid>
              <a:tr h="90345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6000" b="0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Table </a:t>
                      </a:r>
                      <a:r>
                        <a:rPr lang="en-US" sz="5400" b="0" i="1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(optional)</a:t>
                      </a:r>
                      <a:endParaRPr lang="en-US" sz="6000" b="0" i="1" dirty="0">
                        <a:solidFill>
                          <a:schemeClr val="tx1"/>
                        </a:solidFill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3957458"/>
                  </a:ext>
                </a:extLst>
              </a:tr>
              <a:tr h="673435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/>
                        <a:t>Header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/>
                        <a:t>Header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/>
                        <a:t>Header 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i="1" dirty="0"/>
                        <a:t>P</a:t>
                      </a:r>
                      <a:r>
                        <a:rPr lang="en-US" sz="3600" b="1" dirty="0"/>
                        <a:t> value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668778530"/>
                  </a:ext>
                </a:extLst>
              </a:tr>
              <a:tr h="673435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&lt; .05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090810"/>
                  </a:ext>
                </a:extLst>
              </a:tr>
              <a:tr h="673435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.13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938032"/>
                  </a:ext>
                </a:extLst>
              </a:tr>
              <a:tr h="673435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.02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686835"/>
                  </a:ext>
                </a:extLst>
              </a:tr>
              <a:tr h="673435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&lt;.001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710547"/>
                  </a:ext>
                </a:extLst>
              </a:tr>
            </a:tbl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7F7B0FA5-AEE7-22AE-B867-CD9437D059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93419079"/>
              </p:ext>
            </p:extLst>
          </p:nvPr>
        </p:nvGraphicFramePr>
        <p:xfrm>
          <a:off x="28117800" y="22860000"/>
          <a:ext cx="9067800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3086</TotalTime>
  <Words>395</Words>
  <Application>Microsoft Office PowerPoint</Application>
  <PresentationFormat>Custom</PresentationFormat>
  <Paragraphs>85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Helvetica</vt:lpstr>
      <vt:lpstr>Times New Roman</vt:lpstr>
      <vt:lpstr>Default Design</vt:lpstr>
      <vt:lpstr>PowerPoint Presentation</vt:lpstr>
    </vt:vector>
  </TitlesOfParts>
  <Company>Swarthmore College</Company>
  <LinksUpToDate>false</LinksUpToDate>
  <SharedDoc>false</SharedDoc>
  <HyperlinkBase>http://www.swarthmore.edu/NatSci/cpurrin1/posteradvice.htm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 for scientific poster</dc:title>
  <dc:creator>Colin Purrington</dc:creator>
  <dc:description>You may use this template for educational and non-profit use.  Please acknowledge its source, and please send feedback to:_x000d_     purrington@swarthmore.edu._x000d__x000d_If you are using site or template for a course on Blackboard or WebCT, please give me Guest access, or send me an e-mail, so that I can see how the information is being used.</dc:description>
  <cp:lastModifiedBy>Willis, Denise</cp:lastModifiedBy>
  <cp:revision>245</cp:revision>
  <cp:lastPrinted>2003-04-14T18:27:38Z</cp:lastPrinted>
  <dcterms:created xsi:type="dcterms:W3CDTF">2000-07-07T15:10:51Z</dcterms:created>
  <dcterms:modified xsi:type="dcterms:W3CDTF">2023-05-12T18:04:53Z</dcterms:modified>
</cp:coreProperties>
</file>